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Open Sans" charset="1" panose="00000000000000000000"/>
      <p:regular r:id="rId22"/>
    </p:embeddedFont>
    <p:embeddedFont>
      <p:font typeface="Poppins" charset="1" panose="00000500000000000000"/>
      <p:regular r:id="rId23"/>
    </p:embeddedFont>
    <p:embeddedFont>
      <p:font typeface="Poppins Bold" charset="1" panose="00000800000000000000"/>
      <p:regular r:id="rId24"/>
    </p:embeddedFont>
    <p:embeddedFont>
      <p:font typeface="Open Sans Bold" charset="1" panose="00000000000000000000"/>
      <p:regular r:id="rId25"/>
    </p:embeddedFont>
    <p:embeddedFont>
      <p:font typeface="Almarai Bold" charset="1" panose="00000000000000000000"/>
      <p:regular r:id="rId26"/>
    </p:embeddedFont>
    <p:embeddedFont>
      <p:font typeface="Almarai" charset="1" panose="00000000000000000000"/>
      <p:regular r:id="rId27"/>
    </p:embeddedFont>
    <p:embeddedFont>
      <p:font typeface="Source Sans Pro" charset="1" panose="020B0503030403020204"/>
      <p:regular r:id="rId28"/>
    </p:embeddedFont>
    <p:embeddedFont>
      <p:font typeface="Source Sans Pro Bold" charset="1" panose="020B0703030403020204"/>
      <p:regular r:id="rId29"/>
    </p:embeddedFont>
    <p:embeddedFont>
      <p:font typeface="Montserrat" charset="1" panose="00000500000000000000"/>
      <p:regular r:id="rId30"/>
    </p:embeddedFont>
    <p:embeddedFont>
      <p:font typeface="Montserrat Ultra-Bold" charset="1" panose="00000900000000000000"/>
      <p:regular r:id="rId31"/>
    </p:embeddedFont>
    <p:embeddedFont>
      <p:font typeface="Canva Sans" charset="1" panose="020B0503030501040103"/>
      <p:regular r:id="rId32"/>
    </p:embeddedFont>
    <p:embeddedFont>
      <p:font typeface="Source Sans Pro Italics" charset="1" panose="020B0503030403090204"/>
      <p:regular r:id="rId33"/>
    </p:embeddedFont>
    <p:embeddedFont>
      <p:font typeface="Helvetica World Bold" charset="1" panose="020B0800040000020004"/>
      <p:regular r:id="rId34"/>
    </p:embeddedFont>
    <p:embeddedFont>
      <p:font typeface="Helvetica World Italics" charset="1" panose="020B0500040000090004"/>
      <p:regular r:id="rId35"/>
    </p:embeddedFont>
    <p:embeddedFont>
      <p:font typeface="Source Sans Pro Bold Italics" charset="1" panose="020B0703030403090204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gif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jpeg>
</file>

<file path=ppt/media/image34.png>
</file>

<file path=ppt/media/image35.sv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sv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jpeg" Type="http://schemas.openxmlformats.org/officeDocument/2006/relationships/image"/><Relationship Id="rId3" Target="../media/image32.jpeg" Type="http://schemas.openxmlformats.org/officeDocument/2006/relationships/image"/><Relationship Id="rId4" Target="../media/image33.jpeg" Type="http://schemas.openxmlformats.org/officeDocument/2006/relationships/image"/><Relationship Id="rId5" Target="../media/image34.png" Type="http://schemas.openxmlformats.org/officeDocument/2006/relationships/image"/><Relationship Id="rId6" Target="../media/image35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Relationship Id="rId3" Target="../media/image38.svg" Type="http://schemas.openxmlformats.org/officeDocument/2006/relationships/image"/><Relationship Id="rId4" Target="../media/image39.png" Type="http://schemas.openxmlformats.org/officeDocument/2006/relationships/image"/><Relationship Id="rId5" Target="../media/image40.svg" Type="http://schemas.openxmlformats.org/officeDocument/2006/relationships/image"/><Relationship Id="rId6" Target="../media/image41.png" Type="http://schemas.openxmlformats.org/officeDocument/2006/relationships/image"/><Relationship Id="rId7" Target="../media/image4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3.png" Type="http://schemas.openxmlformats.org/officeDocument/2006/relationships/image"/><Relationship Id="rId3" Target="../media/image44.png" Type="http://schemas.openxmlformats.org/officeDocument/2006/relationships/image"/><Relationship Id="rId4" Target="../media/image45.png" Type="http://schemas.openxmlformats.org/officeDocument/2006/relationships/image"/><Relationship Id="rId5" Target="../media/image46.jpeg" Type="http://schemas.openxmlformats.org/officeDocument/2006/relationships/image"/><Relationship Id="rId6" Target="../media/image4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8.png" Type="http://schemas.openxmlformats.org/officeDocument/2006/relationships/image"/><Relationship Id="rId3" Target="../media/image49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5.png" Type="http://schemas.openxmlformats.org/officeDocument/2006/relationships/image"/><Relationship Id="rId5" Target="../media/image27.png" Type="http://schemas.openxmlformats.org/officeDocument/2006/relationships/image"/><Relationship Id="rId6" Target="../media/image28.png" Type="http://schemas.openxmlformats.org/officeDocument/2006/relationships/image"/><Relationship Id="rId7" Target="../media/image26.png" Type="http://schemas.openxmlformats.org/officeDocument/2006/relationships/image"/><Relationship Id="rId8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Relationship Id="rId9" Target="../media/image16.gif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Relationship Id="rId6" Target="../media/image2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0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20.png" Type="http://schemas.openxmlformats.org/officeDocument/2006/relationships/image"/><Relationship Id="rId6" Target="../media/image25.png" Type="http://schemas.openxmlformats.org/officeDocument/2006/relationships/image"/><Relationship Id="rId7" Target="../media/image27.png" Type="http://schemas.openxmlformats.org/officeDocument/2006/relationships/image"/><Relationship Id="rId8" Target="../media/image28.png" Type="http://schemas.openxmlformats.org/officeDocument/2006/relationships/image"/><Relationship Id="rId9" Target="../media/image2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73429" y="486649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20"/>
                </a:lnTo>
                <a:lnTo>
                  <a:pt x="0" y="260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1814179" y="1424040"/>
            <a:ext cx="5876304" cy="11627276"/>
            <a:chOff x="0" y="0"/>
            <a:chExt cx="2620010" cy="518414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2008" t="0" r="-2008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039108" y="517674"/>
            <a:ext cx="1547756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Flutter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927286" y="1987251"/>
            <a:ext cx="10376124" cy="188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623"/>
              </a:lnSpc>
              <a:spcBef>
                <a:spcPct val="0"/>
              </a:spcBef>
            </a:pPr>
            <a:r>
              <a:rPr lang="en-US" sz="10445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E-commerce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927286" y="3541208"/>
            <a:ext cx="5095826" cy="213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583"/>
              </a:lnSpc>
              <a:spcBef>
                <a:spcPct val="0"/>
              </a:spcBef>
            </a:pPr>
            <a:r>
              <a:rPr lang="en-US" b="true" sz="11845">
                <a:solidFill>
                  <a:srgbClr val="335ACF"/>
                </a:solidFill>
                <a:latin typeface="Poppins Bold"/>
                <a:ea typeface="Poppins Bold"/>
                <a:cs typeface="Poppins Bold"/>
                <a:sym typeface="Poppins Bold"/>
              </a:rPr>
              <a:t>App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927286" y="7219080"/>
            <a:ext cx="2003612" cy="775869"/>
            <a:chOff x="0" y="0"/>
            <a:chExt cx="2098984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098984" cy="812800"/>
            </a:xfrm>
            <a:custGeom>
              <a:avLst/>
              <a:gdLst/>
              <a:ahLst/>
              <a:cxnLst/>
              <a:rect r="r" b="b" t="t" l="l"/>
              <a:pathLst>
                <a:path h="812800" w="2098984">
                  <a:moveTo>
                    <a:pt x="386398" y="0"/>
                  </a:moveTo>
                  <a:lnTo>
                    <a:pt x="1712586" y="0"/>
                  </a:lnTo>
                  <a:cubicBezTo>
                    <a:pt x="1925987" y="0"/>
                    <a:pt x="2098984" y="172996"/>
                    <a:pt x="2098984" y="386398"/>
                  </a:cubicBezTo>
                  <a:lnTo>
                    <a:pt x="2098984" y="426402"/>
                  </a:lnTo>
                  <a:cubicBezTo>
                    <a:pt x="2098984" y="639804"/>
                    <a:pt x="1925987" y="812800"/>
                    <a:pt x="1712586" y="812800"/>
                  </a:cubicBezTo>
                  <a:lnTo>
                    <a:pt x="386398" y="812800"/>
                  </a:lnTo>
                  <a:cubicBezTo>
                    <a:pt x="172996" y="812800"/>
                    <a:pt x="0" y="639804"/>
                    <a:pt x="0" y="426402"/>
                  </a:cubicBezTo>
                  <a:lnTo>
                    <a:pt x="0" y="386398"/>
                  </a:lnTo>
                  <a:cubicBezTo>
                    <a:pt x="0" y="172996"/>
                    <a:pt x="172996" y="0"/>
                    <a:pt x="386398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2098984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1927286" y="6044557"/>
            <a:ext cx="7538706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Revolutionizing the Online Shopping Experience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927286" y="7468868"/>
            <a:ext cx="2003612" cy="24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7"/>
              </a:lnSpc>
              <a:spcBef>
                <a:spcPct val="0"/>
              </a:spcBef>
            </a:pPr>
            <a:r>
              <a:rPr lang="en-US" b="true" sz="146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Explore Now</a:t>
            </a:r>
          </a:p>
        </p:txBody>
      </p:sp>
      <p:sp>
        <p:nvSpPr>
          <p:cNvPr name="Freeform 34" id="34"/>
          <p:cNvSpPr/>
          <p:nvPr/>
        </p:nvSpPr>
        <p:spPr>
          <a:xfrm flipH="false" flipV="false" rot="0">
            <a:off x="4300739" y="7358261"/>
            <a:ext cx="497506" cy="497506"/>
          </a:xfrm>
          <a:custGeom>
            <a:avLst/>
            <a:gdLst/>
            <a:ahLst/>
            <a:cxnLst/>
            <a:rect r="r" b="b" t="t" l="l"/>
            <a:pathLst>
              <a:path h="497506" w="497506">
                <a:moveTo>
                  <a:pt x="0" y="0"/>
                </a:moveTo>
                <a:lnTo>
                  <a:pt x="497506" y="0"/>
                </a:lnTo>
                <a:lnTo>
                  <a:pt x="497506" y="497506"/>
                </a:lnTo>
                <a:lnTo>
                  <a:pt x="0" y="4975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5" id="35"/>
          <p:cNvSpPr txBox="true"/>
          <p:nvPr/>
        </p:nvSpPr>
        <p:spPr>
          <a:xfrm rot="0">
            <a:off x="4951727" y="7468168"/>
            <a:ext cx="1741014" cy="248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57"/>
              </a:lnSpc>
              <a:spcBef>
                <a:spcPct val="0"/>
              </a:spcBef>
            </a:pPr>
            <a:r>
              <a:rPr lang="en-US" b="true" sz="1469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Play Video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143500"/>
            <a:ext cx="5143500" cy="5143500"/>
            <a:chOff x="0" y="0"/>
            <a:chExt cx="6858000" cy="6858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8395" t="0" r="14979" b="0"/>
            <a:stretch>
              <a:fillRect/>
            </a:stretch>
          </p:blipFill>
          <p:spPr>
            <a:xfrm flipH="false" flipV="false">
              <a:off x="0" y="0"/>
              <a:ext cx="6858000" cy="6858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5143500" cy="5143500"/>
            <a:chOff x="0" y="0"/>
            <a:chExt cx="6858000" cy="6858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16666" t="0" r="16666" b="0"/>
            <a:stretch>
              <a:fillRect/>
            </a:stretch>
          </p:blipFill>
          <p:spPr>
            <a:xfrm flipH="false" flipV="false">
              <a:off x="0" y="0"/>
              <a:ext cx="6858000" cy="68580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5143500" y="0"/>
            <a:ext cx="5143500" cy="5143500"/>
            <a:chOff x="0" y="0"/>
            <a:chExt cx="6858000" cy="685800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19958" t="0" r="19958" b="0"/>
            <a:stretch>
              <a:fillRect/>
            </a:stretch>
          </p:blipFill>
          <p:spPr>
            <a:xfrm flipH="false" flipV="false">
              <a:off x="0" y="0"/>
              <a:ext cx="6858000" cy="6858000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5400000">
            <a:off x="-1287" y="1287"/>
            <a:ext cx="1608548" cy="1605974"/>
            <a:chOff x="0" y="0"/>
            <a:chExt cx="6350000" cy="63398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66BF7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143500" y="5115315"/>
            <a:ext cx="5143500" cy="5143500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42424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7345238" y="7158821"/>
            <a:ext cx="740024" cy="620275"/>
          </a:xfrm>
          <a:custGeom>
            <a:avLst/>
            <a:gdLst/>
            <a:ahLst/>
            <a:cxnLst/>
            <a:rect r="r" b="b" t="t" l="l"/>
            <a:pathLst>
              <a:path h="620275" w="740024">
                <a:moveTo>
                  <a:pt x="0" y="0"/>
                </a:moveTo>
                <a:lnTo>
                  <a:pt x="740024" y="0"/>
                </a:lnTo>
                <a:lnTo>
                  <a:pt x="740024" y="620275"/>
                </a:lnTo>
                <a:lnTo>
                  <a:pt x="0" y="6202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38423" y="9258300"/>
            <a:ext cx="490277" cy="407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</a:t>
            </a:r>
          </a:p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417852" y="597137"/>
            <a:ext cx="2155328" cy="207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24"/>
              </a:lnSpc>
            </a:pPr>
            <a:r>
              <a:rPr lang="en-US" b="true" sz="1400">
                <a:solidFill>
                  <a:srgbClr val="242424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AROWWAI INDUSTRIES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431501" y="8300692"/>
            <a:ext cx="2567498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About Marketing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588884" y="1847894"/>
            <a:ext cx="5670416" cy="1028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242424"/>
                </a:solidFill>
                <a:latin typeface="Montserrat"/>
                <a:ea typeface="Montserrat"/>
                <a:cs typeface="Montserrat"/>
                <a:sym typeface="Montserrat"/>
              </a:rPr>
              <a:t>STRATEGY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88884" y="2762294"/>
            <a:ext cx="5670416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b="true" sz="6000">
                <a:solidFill>
                  <a:srgbClr val="266BF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IN 2025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1588884" y="4446736"/>
            <a:ext cx="1058344" cy="1058344"/>
            <a:chOff x="0" y="0"/>
            <a:chExt cx="1913890" cy="191389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66BF7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1588884" y="4626341"/>
            <a:ext cx="1058344" cy="622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01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1588884" y="6100477"/>
            <a:ext cx="1058344" cy="1058344"/>
            <a:chOff x="0" y="0"/>
            <a:chExt cx="1913890" cy="191389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66BF7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1588884" y="6280082"/>
            <a:ext cx="1058344" cy="622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843542" y="9177401"/>
            <a:ext cx="3651974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Blog posts, product reviews, and how-to guides to improve visibility.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1588884" y="7431260"/>
            <a:ext cx="1058344" cy="1058344"/>
            <a:chOff x="0" y="0"/>
            <a:chExt cx="1913890" cy="191389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66BF7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1588884" y="7610865"/>
            <a:ext cx="1058344" cy="622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03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014461" y="7931858"/>
            <a:ext cx="3651974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Encourage users to refer friends with discounts and perks.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014461" y="4399111"/>
            <a:ext cx="3651974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242424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Digital Advertising: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014461" y="6091840"/>
            <a:ext cx="3651974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242424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 Influencer Marketing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014461" y="7452115"/>
            <a:ext cx="3651974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242424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Referral Program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843542" y="8718205"/>
            <a:ext cx="3651974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242424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 SEO Optimization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014461" y="6552215"/>
            <a:ext cx="3651974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Partner with influencers in the tech and lifestyle niches.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014461" y="4794295"/>
            <a:ext cx="5518255" cy="735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3"/>
              </a:lnSpc>
              <a:spcBef>
                <a:spcPct val="0"/>
              </a:spcBef>
            </a:pPr>
            <a:r>
              <a:rPr lang="en-US" sz="14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Use of Google Ads and social media platforms like Instagram, Facebook, and TikTok.</a:t>
            </a:r>
          </a:p>
          <a:p>
            <a:pPr algn="l">
              <a:lnSpc>
                <a:spcPts val="2003"/>
              </a:lnSpc>
              <a:spcBef>
                <a:spcPct val="0"/>
              </a:spcBef>
            </a:pPr>
            <a:r>
              <a:rPr lang="en-US" sz="143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Highlighted campaigns on “fast and secure shopping.”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11572875" y="8765830"/>
            <a:ext cx="1058344" cy="1058344"/>
            <a:chOff x="0" y="0"/>
            <a:chExt cx="1913890" cy="191389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66BF7"/>
            </a:solidFill>
          </p:spPr>
        </p:sp>
      </p:grpSp>
      <p:sp>
        <p:nvSpPr>
          <p:cNvPr name="TextBox 37" id="37"/>
          <p:cNvSpPr txBox="true"/>
          <p:nvPr/>
        </p:nvSpPr>
        <p:spPr>
          <a:xfrm rot="0">
            <a:off x="11572875" y="8945434"/>
            <a:ext cx="1058344" cy="622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03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287" y="1287"/>
            <a:ext cx="1608548" cy="1605974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66BF7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538423" y="9258300"/>
            <a:ext cx="490277" cy="407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</a:t>
            </a:r>
          </a:p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417852" y="597137"/>
            <a:ext cx="2155328" cy="207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24"/>
              </a:lnSpc>
            </a:pPr>
            <a:r>
              <a:rPr lang="en-US" b="true" sz="1400">
                <a:solidFill>
                  <a:srgbClr val="242424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AROWWAI INDUSTRIES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2705289" y="4218197"/>
            <a:ext cx="3897154" cy="4344456"/>
            <a:chOff x="0" y="0"/>
            <a:chExt cx="1752821" cy="195400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52821" cy="1954004"/>
            </a:xfrm>
            <a:custGeom>
              <a:avLst/>
              <a:gdLst/>
              <a:ahLst/>
              <a:cxnLst/>
              <a:rect r="r" b="b" t="t" l="l"/>
              <a:pathLst>
                <a:path h="1954004" w="1752821">
                  <a:moveTo>
                    <a:pt x="0" y="0"/>
                  </a:moveTo>
                  <a:lnTo>
                    <a:pt x="1752821" y="0"/>
                  </a:lnTo>
                  <a:lnTo>
                    <a:pt x="1752821" y="1954004"/>
                  </a:lnTo>
                  <a:lnTo>
                    <a:pt x="0" y="1954004"/>
                  </a:lnTo>
                  <a:close/>
                </a:path>
              </a:pathLst>
            </a:custGeom>
            <a:solidFill>
              <a:srgbClr val="242424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685557" y="4218197"/>
            <a:ext cx="3897154" cy="4344456"/>
            <a:chOff x="0" y="0"/>
            <a:chExt cx="1752821" cy="195400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52821" cy="1954004"/>
            </a:xfrm>
            <a:custGeom>
              <a:avLst/>
              <a:gdLst/>
              <a:ahLst/>
              <a:cxnLst/>
              <a:rect r="r" b="b" t="t" l="l"/>
              <a:pathLst>
                <a:path h="1954004" w="1752821">
                  <a:moveTo>
                    <a:pt x="0" y="0"/>
                  </a:moveTo>
                  <a:lnTo>
                    <a:pt x="1752821" y="0"/>
                  </a:lnTo>
                  <a:lnTo>
                    <a:pt x="1752821" y="1954004"/>
                  </a:lnTo>
                  <a:lnTo>
                    <a:pt x="0" y="1954004"/>
                  </a:lnTo>
                  <a:close/>
                </a:path>
              </a:pathLst>
            </a:custGeom>
            <a:solidFill>
              <a:srgbClr val="242424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855594" y="6105719"/>
            <a:ext cx="3350379" cy="247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5"/>
              </a:lnSpc>
            </a:pPr>
          </a:p>
          <a:p>
            <a:pPr algn="ctr" marL="346267" indent="-173133" lvl="1">
              <a:lnSpc>
                <a:spcPts val="2245"/>
              </a:lnSpc>
              <a:buFont typeface="Arial"/>
              <a:buChar char="•"/>
            </a:pPr>
            <a:r>
              <a:rPr lang="en-US" sz="1603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Commission-based revenue from merchants.</a:t>
            </a:r>
          </a:p>
          <a:p>
            <a:pPr algn="ctr" marL="346267" indent="-173133" lvl="1">
              <a:lnSpc>
                <a:spcPts val="2245"/>
              </a:lnSpc>
              <a:buFont typeface="Arial"/>
              <a:buChar char="•"/>
            </a:pPr>
            <a:r>
              <a:rPr lang="en-US" sz="1603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Subscription plans for premium features (e.g., faster delivery, exclusive deals).</a:t>
            </a:r>
          </a:p>
          <a:p>
            <a:pPr algn="ctr" marL="346267" indent="-173133" lvl="1">
              <a:lnSpc>
                <a:spcPts val="2245"/>
              </a:lnSpc>
              <a:buFont typeface="Arial"/>
              <a:buChar char="•"/>
            </a:pPr>
            <a:r>
              <a:rPr lang="en-US" sz="1603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In-app advertising for related products.</a:t>
            </a:r>
          </a:p>
          <a:p>
            <a:pPr algn="ctr">
              <a:lnSpc>
                <a:spcPts val="2245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705289" y="4514145"/>
            <a:ext cx="3650988" cy="1348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7"/>
              </a:lnSpc>
              <a:spcBef>
                <a:spcPct val="0"/>
              </a:spcBef>
            </a:pPr>
            <a:r>
              <a:rPr lang="en-US" b="true" sz="3897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REVENUE STREAMS:</a:t>
            </a:r>
          </a:p>
        </p:txBody>
      </p:sp>
      <p:sp>
        <p:nvSpPr>
          <p:cNvPr name="AutoShape 12" id="12"/>
          <p:cNvSpPr/>
          <p:nvPr/>
        </p:nvSpPr>
        <p:spPr>
          <a:xfrm rot="0">
            <a:off x="3190001" y="6207239"/>
            <a:ext cx="2927730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2378803" y="6461007"/>
            <a:ext cx="2719196" cy="1181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1"/>
              </a:lnSpc>
            </a:pPr>
          </a:p>
          <a:p>
            <a:pPr algn="ctr" marL="375028" indent="-187514" lvl="1">
              <a:lnSpc>
                <a:spcPts val="2431"/>
              </a:lnSpc>
              <a:buFont typeface="Arial"/>
              <a:buChar char="•"/>
            </a:pPr>
            <a:r>
              <a:rPr lang="en-US" sz="1737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Bundle deals and loyalty programs.</a:t>
            </a:r>
          </a:p>
          <a:p>
            <a:pPr algn="ctr">
              <a:lnSpc>
                <a:spcPts val="2431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1931723" y="4225847"/>
            <a:ext cx="3404823" cy="2034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7"/>
              </a:lnSpc>
              <a:spcBef>
                <a:spcPct val="0"/>
              </a:spcBef>
            </a:pPr>
            <a:r>
              <a:rPr lang="en-US" b="true" sz="3897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UPSELLING OPPORTUNITIES:</a:t>
            </a:r>
          </a:p>
        </p:txBody>
      </p:sp>
      <p:sp>
        <p:nvSpPr>
          <p:cNvPr name="AutoShape 15" id="15"/>
          <p:cNvSpPr/>
          <p:nvPr/>
        </p:nvSpPr>
        <p:spPr>
          <a:xfrm rot="0">
            <a:off x="12170269" y="6207239"/>
            <a:ext cx="2927730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3584081" y="1285107"/>
            <a:ext cx="11305385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242424"/>
                </a:solidFill>
                <a:latin typeface="Montserrat"/>
                <a:ea typeface="Montserrat"/>
                <a:cs typeface="Montserrat"/>
                <a:sym typeface="Montserrat"/>
              </a:rPr>
              <a:t>MONETIZATION PLAN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584081" y="2199507"/>
            <a:ext cx="11305385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b="true" sz="6000">
                <a:solidFill>
                  <a:srgbClr val="266BF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IN 2025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287" y="1287"/>
            <a:ext cx="1608548" cy="1605974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66BF7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538423" y="9258300"/>
            <a:ext cx="490277" cy="407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</a:t>
            </a:r>
          </a:p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417852" y="597137"/>
            <a:ext cx="2155328" cy="207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24"/>
              </a:lnSpc>
            </a:pPr>
            <a:r>
              <a:rPr lang="en-US" b="true" sz="1400">
                <a:solidFill>
                  <a:srgbClr val="242424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AROWWAI INDUSTRIES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757688" y="1352341"/>
            <a:ext cx="9653638" cy="7221022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1019408" y="1982186"/>
            <a:ext cx="6239892" cy="1028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242424"/>
                </a:solidFill>
                <a:latin typeface="Montserrat"/>
                <a:ea typeface="Montserrat"/>
                <a:cs typeface="Montserrat"/>
                <a:sym typeface="Montserrat"/>
              </a:rPr>
              <a:t>INFOGRAPHIC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019408" y="2896586"/>
            <a:ext cx="6239892" cy="1028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b="true" sz="6000">
                <a:solidFill>
                  <a:srgbClr val="266BF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SECTION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19408" y="4634271"/>
            <a:ext cx="5885380" cy="3706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242424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Future Features:</a:t>
            </a:r>
          </a:p>
          <a:p>
            <a:pPr algn="l" marL="410208" indent="-205104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AI-powered product recommendations based on user behavior.</a:t>
            </a:r>
          </a:p>
          <a:p>
            <a:pPr algn="l" marL="410208" indent="-205104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Integration of payment gateways like PayPal, Stripe.</a:t>
            </a:r>
          </a:p>
          <a:p>
            <a:pPr algn="l" marL="410208" indent="-205104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Multilingual support for global expansion.</a:t>
            </a:r>
          </a:p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242424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Scalability:</a:t>
            </a:r>
          </a:p>
          <a:p>
            <a:pPr algn="l" marL="410208" indent="-205104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Easily adaptable to include new categories, products, and regions.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2239"/>
              </a:lnSpc>
              <a:spcBef>
                <a:spcPct val="0"/>
              </a:spcBef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10863206" y="8680570"/>
            <a:ext cx="2388392" cy="781311"/>
            <a:chOff x="0" y="0"/>
            <a:chExt cx="5701644" cy="18651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701644" cy="1865170"/>
            </a:xfrm>
            <a:custGeom>
              <a:avLst/>
              <a:gdLst/>
              <a:ahLst/>
              <a:cxnLst/>
              <a:rect r="r" b="b" t="t" l="l"/>
              <a:pathLst>
                <a:path h="1865170" w="5701644">
                  <a:moveTo>
                    <a:pt x="0" y="0"/>
                  </a:moveTo>
                  <a:lnTo>
                    <a:pt x="5701644" y="0"/>
                  </a:lnTo>
                  <a:lnTo>
                    <a:pt x="5701644" y="1865170"/>
                  </a:lnTo>
                  <a:lnTo>
                    <a:pt x="0" y="1865170"/>
                  </a:lnTo>
                  <a:close/>
                </a:path>
              </a:pathLst>
            </a:custGeom>
            <a:solidFill>
              <a:srgbClr val="266BF7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863206" y="8889298"/>
            <a:ext cx="2388392" cy="316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LEARN MORE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44270" y="7946432"/>
            <a:ext cx="6239892" cy="712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242424"/>
                </a:solidFill>
                <a:latin typeface="Montserrat"/>
                <a:ea typeface="Montserrat"/>
                <a:cs typeface="Montserrat"/>
                <a:sym typeface="Montserrat"/>
              </a:rPr>
              <a:t>PREDICTED GROWTH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287" y="1287"/>
            <a:ext cx="1608548" cy="1605974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66BF7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086203" y="5960842"/>
            <a:ext cx="6840423" cy="734284"/>
            <a:chOff x="0" y="0"/>
            <a:chExt cx="13707610" cy="147144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707610" cy="1471441"/>
            </a:xfrm>
            <a:custGeom>
              <a:avLst/>
              <a:gdLst/>
              <a:ahLst/>
              <a:cxnLst/>
              <a:rect r="r" b="b" t="t" l="l"/>
              <a:pathLst>
                <a:path h="1471441" w="13707610">
                  <a:moveTo>
                    <a:pt x="0" y="0"/>
                  </a:moveTo>
                  <a:lnTo>
                    <a:pt x="13707610" y="0"/>
                  </a:lnTo>
                  <a:lnTo>
                    <a:pt x="13707610" y="1471441"/>
                  </a:lnTo>
                  <a:lnTo>
                    <a:pt x="0" y="1471441"/>
                  </a:lnTo>
                  <a:close/>
                </a:path>
              </a:pathLst>
            </a:custGeom>
            <a:solidFill>
              <a:srgbClr val="242424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2286117" y="5998454"/>
            <a:ext cx="590615" cy="590615"/>
          </a:xfrm>
          <a:custGeom>
            <a:avLst/>
            <a:gdLst/>
            <a:ahLst/>
            <a:cxnLst/>
            <a:rect r="r" b="b" t="t" l="l"/>
            <a:pathLst>
              <a:path h="590615" w="590615">
                <a:moveTo>
                  <a:pt x="0" y="0"/>
                </a:moveTo>
                <a:lnTo>
                  <a:pt x="590615" y="0"/>
                </a:lnTo>
                <a:lnTo>
                  <a:pt x="590615" y="590615"/>
                </a:lnTo>
                <a:lnTo>
                  <a:pt x="0" y="590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654509" y="8431173"/>
            <a:ext cx="1645328" cy="1645328"/>
          </a:xfrm>
          <a:custGeom>
            <a:avLst/>
            <a:gdLst/>
            <a:ahLst/>
            <a:cxnLst/>
            <a:rect r="r" b="b" t="t" l="l"/>
            <a:pathLst>
              <a:path h="1645328" w="1645328">
                <a:moveTo>
                  <a:pt x="0" y="0"/>
                </a:moveTo>
                <a:lnTo>
                  <a:pt x="1645327" y="0"/>
                </a:lnTo>
                <a:lnTo>
                  <a:pt x="1645327" y="1645328"/>
                </a:lnTo>
                <a:lnTo>
                  <a:pt x="0" y="16453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2286117" y="8974098"/>
            <a:ext cx="2003612" cy="775869"/>
            <a:chOff x="0" y="0"/>
            <a:chExt cx="2098984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98984" cy="812800"/>
            </a:xfrm>
            <a:custGeom>
              <a:avLst/>
              <a:gdLst/>
              <a:ahLst/>
              <a:cxnLst/>
              <a:rect r="r" b="b" t="t" l="l"/>
              <a:pathLst>
                <a:path h="812800" w="2098984">
                  <a:moveTo>
                    <a:pt x="386398" y="0"/>
                  </a:moveTo>
                  <a:lnTo>
                    <a:pt x="1712586" y="0"/>
                  </a:lnTo>
                  <a:cubicBezTo>
                    <a:pt x="1925987" y="0"/>
                    <a:pt x="2098984" y="172996"/>
                    <a:pt x="2098984" y="386398"/>
                  </a:cubicBezTo>
                  <a:lnTo>
                    <a:pt x="2098984" y="426402"/>
                  </a:lnTo>
                  <a:cubicBezTo>
                    <a:pt x="2098984" y="639804"/>
                    <a:pt x="1925987" y="812800"/>
                    <a:pt x="1712586" y="812800"/>
                  </a:cubicBezTo>
                  <a:lnTo>
                    <a:pt x="386398" y="812800"/>
                  </a:lnTo>
                  <a:cubicBezTo>
                    <a:pt x="172996" y="812800"/>
                    <a:pt x="0" y="639804"/>
                    <a:pt x="0" y="426402"/>
                  </a:cubicBezTo>
                  <a:lnTo>
                    <a:pt x="0" y="386398"/>
                  </a:lnTo>
                  <a:cubicBezTo>
                    <a:pt x="0" y="172996"/>
                    <a:pt x="172996" y="0"/>
                    <a:pt x="386398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098984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594334" y="2942771"/>
            <a:ext cx="7693666" cy="6770426"/>
          </a:xfrm>
          <a:custGeom>
            <a:avLst/>
            <a:gdLst/>
            <a:ahLst/>
            <a:cxnLst/>
            <a:rect r="r" b="b" t="t" l="l"/>
            <a:pathLst>
              <a:path h="6770426" w="7693666">
                <a:moveTo>
                  <a:pt x="0" y="0"/>
                </a:moveTo>
                <a:lnTo>
                  <a:pt x="7693666" y="0"/>
                </a:lnTo>
                <a:lnTo>
                  <a:pt x="7693666" y="6770426"/>
                </a:lnTo>
                <a:lnTo>
                  <a:pt x="0" y="6770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38423" y="9258300"/>
            <a:ext cx="490277" cy="407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</a:t>
            </a:r>
          </a:p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24242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417852" y="597137"/>
            <a:ext cx="2155328" cy="207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24"/>
              </a:lnSpc>
            </a:pPr>
            <a:r>
              <a:rPr lang="en-US" b="true" sz="1400">
                <a:solidFill>
                  <a:srgbClr val="242424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AROWWAI INDUSTRIES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93276" y="1799544"/>
            <a:ext cx="7320652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b="true" sz="6000">
                <a:solidFill>
                  <a:srgbClr val="266BF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CALL TO ACTION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93276" y="3678425"/>
            <a:ext cx="8698936" cy="940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3"/>
              </a:lnSpc>
            </a:pPr>
            <a:r>
              <a:rPr lang="en-US" sz="2723" i="true">
                <a:solidFill>
                  <a:srgbClr val="230F0F"/>
                </a:solidFill>
                <a:latin typeface="Source Sans Pro Italics"/>
                <a:ea typeface="Source Sans Pro Italics"/>
                <a:cs typeface="Source Sans Pro Italics"/>
                <a:sym typeface="Source Sans Pro Italics"/>
              </a:rPr>
              <a:t>Join us in transforming the future of online shopping.</a:t>
            </a:r>
          </a:p>
          <a:p>
            <a:pPr algn="l">
              <a:lnSpc>
                <a:spcPts val="3813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605974" y="5345607"/>
            <a:ext cx="7320652" cy="405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230F0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Email : hello@reallygreatsite.com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429503" y="6093768"/>
            <a:ext cx="6450011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 spc="1805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+123-456-7890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93276" y="4723307"/>
            <a:ext cx="732065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266BF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CONTACT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93276" y="2970425"/>
            <a:ext cx="8698936" cy="556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13"/>
              </a:lnSpc>
              <a:spcBef>
                <a:spcPct val="0"/>
              </a:spcBef>
            </a:pPr>
            <a:r>
              <a:rPr lang="en-US" b="true" sz="3223">
                <a:solidFill>
                  <a:srgbClr val="230F0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For Investors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7795504"/>
            <a:ext cx="8698936" cy="464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3"/>
              </a:lnSpc>
              <a:spcBef>
                <a:spcPct val="0"/>
              </a:spcBef>
            </a:pPr>
            <a:r>
              <a:rPr lang="en-US" sz="2723" i="true">
                <a:solidFill>
                  <a:srgbClr val="230F0F"/>
                </a:solidFill>
                <a:latin typeface="Source Sans Pro Italics"/>
                <a:ea typeface="Source Sans Pro Italics"/>
                <a:cs typeface="Source Sans Pro Italics"/>
                <a:sym typeface="Source Sans Pro Italics"/>
              </a:rPr>
              <a:t>Download now and experience shopping like never before!”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7087504"/>
            <a:ext cx="8698936" cy="556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13"/>
              </a:lnSpc>
              <a:spcBef>
                <a:spcPct val="0"/>
              </a:spcBef>
            </a:pPr>
            <a:r>
              <a:rPr lang="en-US" b="true" sz="3223">
                <a:solidFill>
                  <a:srgbClr val="230F0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For Users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286117" y="9223886"/>
            <a:ext cx="2003612" cy="24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7"/>
              </a:lnSpc>
              <a:spcBef>
                <a:spcPct val="0"/>
              </a:spcBef>
            </a:pPr>
            <a:r>
              <a:rPr lang="en-US" b="true" sz="146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Download Now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4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2698" y="2698"/>
            <a:ext cx="3372354" cy="3366958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66BF7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065185" y="3692252"/>
            <a:ext cx="3537526" cy="2176330"/>
            <a:chOff x="0" y="0"/>
            <a:chExt cx="4716701" cy="2901773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0" t="0" r="0" b="38478"/>
            <a:stretch>
              <a:fillRect/>
            </a:stretch>
          </p:blipFill>
          <p:spPr>
            <a:xfrm flipH="false" flipV="false">
              <a:off x="0" y="0"/>
              <a:ext cx="4716701" cy="2901773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7375237" y="3692252"/>
            <a:ext cx="3537526" cy="2176330"/>
            <a:chOff x="0" y="0"/>
            <a:chExt cx="4716701" cy="2901773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/>
            <a:srcRect l="0" t="8465" r="0" b="50930"/>
            <a:stretch>
              <a:fillRect/>
            </a:stretch>
          </p:blipFill>
          <p:spPr>
            <a:xfrm flipH="false" flipV="false">
              <a:off x="0" y="0"/>
              <a:ext cx="4716701" cy="2901773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2685289" y="3692252"/>
            <a:ext cx="3537526" cy="2180831"/>
            <a:chOff x="0" y="0"/>
            <a:chExt cx="4716701" cy="2907775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4"/>
            <a:srcRect l="0" t="8415" r="0" b="39858"/>
            <a:stretch>
              <a:fillRect/>
            </a:stretch>
          </p:blipFill>
          <p:spPr>
            <a:xfrm flipH="false" flipV="false">
              <a:off x="0" y="0"/>
              <a:ext cx="4716701" cy="2907775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2034655" y="7008782"/>
            <a:ext cx="3537526" cy="2176330"/>
            <a:chOff x="0" y="0"/>
            <a:chExt cx="4716701" cy="2901773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5"/>
            <a:srcRect l="0" t="19354" r="0" b="19354"/>
            <a:stretch>
              <a:fillRect/>
            </a:stretch>
          </p:blipFill>
          <p:spPr>
            <a:xfrm flipH="false" flipV="false">
              <a:off x="0" y="0"/>
              <a:ext cx="4716701" cy="2901773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12654759" y="7008782"/>
            <a:ext cx="3537526" cy="2176330"/>
            <a:chOff x="0" y="0"/>
            <a:chExt cx="4716701" cy="2901773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6"/>
            <a:srcRect l="0" t="26929" r="0" b="26929"/>
            <a:stretch>
              <a:fillRect/>
            </a:stretch>
          </p:blipFill>
          <p:spPr>
            <a:xfrm flipH="false" flipV="false">
              <a:off x="0" y="0"/>
              <a:ext cx="4716701" cy="2901773"/>
            </a:xfrm>
            <a:prstGeom prst="rect">
              <a:avLst/>
            </a:prstGeom>
          </p:spPr>
        </p:pic>
      </p:grpSp>
      <p:sp>
        <p:nvSpPr>
          <p:cNvPr name="TextBox 14" id="14"/>
          <p:cNvSpPr txBox="true"/>
          <p:nvPr/>
        </p:nvSpPr>
        <p:spPr>
          <a:xfrm rot="0">
            <a:off x="538423" y="9258300"/>
            <a:ext cx="176808" cy="407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</a:t>
            </a:r>
          </a:p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072006" y="6139783"/>
            <a:ext cx="4143988" cy="405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Brigitte Schwartz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072006" y="6569361"/>
            <a:ext cx="4143988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Accounting Finance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065185" y="1668565"/>
            <a:ext cx="14157630" cy="1028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MEET OUR TEAM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045785" y="6016272"/>
            <a:ext cx="2816534" cy="436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8"/>
              </a:lnSpc>
            </a:pPr>
            <a:r>
              <a:rPr lang="en-US" b="true" sz="2734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Mariem Elsaid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045785" y="6502886"/>
            <a:ext cx="2816534" cy="333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0"/>
              </a:lnSpc>
            </a:pPr>
            <a:r>
              <a:rPr lang="en-US" sz="2109" i="true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Flutter Developer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437122" y="5977087"/>
            <a:ext cx="2816534" cy="414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98"/>
              </a:lnSpc>
            </a:pPr>
            <a:r>
              <a:rPr lang="en-US" b="true" sz="2634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Arsany Morcos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45726" y="6550269"/>
            <a:ext cx="4515384" cy="322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0"/>
              </a:lnSpc>
            </a:pPr>
            <a:r>
              <a:rPr lang="en-US" sz="2009" i="true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Mobile App developer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685289" y="9408573"/>
            <a:ext cx="3578670" cy="414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98"/>
              </a:lnSpc>
            </a:pPr>
            <a:r>
              <a:rPr lang="en-US" b="true" sz="2634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Malak  Amgad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004580" y="9886404"/>
            <a:ext cx="2816534" cy="322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0"/>
              </a:lnSpc>
            </a:pPr>
            <a:r>
              <a:rPr lang="en-US" sz="2009" i="true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AI Engineer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065185" y="9359785"/>
            <a:ext cx="3578670" cy="414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98"/>
              </a:lnSpc>
            </a:pPr>
            <a:r>
              <a:rPr lang="en-US" b="true" sz="2634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Gaser Youssef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446253" y="9836874"/>
            <a:ext cx="2816534" cy="322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0"/>
              </a:lnSpc>
            </a:pPr>
            <a:r>
              <a:rPr lang="en-US" sz="2009" i="true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Software Engineer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5B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20712" y="1287"/>
            <a:ext cx="1608548" cy="1605974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FFF">
                <a:alpha val="29804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99229" y="1819668"/>
            <a:ext cx="14889542" cy="6647664"/>
            <a:chOff x="0" y="0"/>
            <a:chExt cx="6362742" cy="28407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62742" cy="2840744"/>
            </a:xfrm>
            <a:custGeom>
              <a:avLst/>
              <a:gdLst/>
              <a:ahLst/>
              <a:cxnLst/>
              <a:rect r="r" b="b" t="t" l="l"/>
              <a:pathLst>
                <a:path h="2840744" w="6362742">
                  <a:moveTo>
                    <a:pt x="0" y="0"/>
                  </a:moveTo>
                  <a:lnTo>
                    <a:pt x="6362742" y="0"/>
                  </a:lnTo>
                  <a:lnTo>
                    <a:pt x="6362742" y="2840744"/>
                  </a:lnTo>
                  <a:lnTo>
                    <a:pt x="0" y="2840744"/>
                  </a:ln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8070474" y="3232289"/>
            <a:ext cx="942408" cy="716230"/>
          </a:xfrm>
          <a:custGeom>
            <a:avLst/>
            <a:gdLst/>
            <a:ahLst/>
            <a:cxnLst/>
            <a:rect r="r" b="b" t="t" l="l"/>
            <a:pathLst>
              <a:path h="716230" w="942408">
                <a:moveTo>
                  <a:pt x="0" y="0"/>
                </a:moveTo>
                <a:lnTo>
                  <a:pt x="942408" y="0"/>
                </a:lnTo>
                <a:lnTo>
                  <a:pt x="942408" y="716230"/>
                </a:lnTo>
                <a:lnTo>
                  <a:pt x="0" y="7162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38423" y="9258300"/>
            <a:ext cx="490277" cy="407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</a:t>
            </a:r>
          </a:p>
          <a:p>
            <a:pPr algn="l">
              <a:lnSpc>
                <a:spcPts val="1624"/>
              </a:lnSpc>
            </a:pPr>
            <a:r>
              <a:rPr lang="en-US" sz="1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180214" y="4336158"/>
            <a:ext cx="11927573" cy="2433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15"/>
              </a:lnSpc>
              <a:spcBef>
                <a:spcPct val="0"/>
              </a:spcBef>
            </a:pPr>
            <a:r>
              <a:rPr lang="en-US" b="true" sz="4654" i="true">
                <a:solidFill>
                  <a:srgbClr val="FFFFFF"/>
                </a:solidFill>
                <a:latin typeface="Source Sans Pro Bold Italics"/>
                <a:ea typeface="Source Sans Pro Bold Italics"/>
                <a:cs typeface="Source Sans Pro Bold Italics"/>
                <a:sym typeface="Source Sans Pro Bold Italics"/>
              </a:rPr>
              <a:t>Empowering every shopper with ease, security, and speed—because your time matters.</a:t>
            </a:r>
          </a:p>
        </p:txBody>
      </p:sp>
      <p:sp>
        <p:nvSpPr>
          <p:cNvPr name="Freeform 9" id="9"/>
          <p:cNvSpPr/>
          <p:nvPr/>
        </p:nvSpPr>
        <p:spPr>
          <a:xfrm flipH="true" flipV="true" rot="0">
            <a:off x="9275118" y="3232289"/>
            <a:ext cx="942408" cy="716230"/>
          </a:xfrm>
          <a:custGeom>
            <a:avLst/>
            <a:gdLst/>
            <a:ahLst/>
            <a:cxnLst/>
            <a:rect r="r" b="b" t="t" l="l"/>
            <a:pathLst>
              <a:path h="716230" w="942408">
                <a:moveTo>
                  <a:pt x="942408" y="716230"/>
                </a:moveTo>
                <a:lnTo>
                  <a:pt x="0" y="716230"/>
                </a:lnTo>
                <a:lnTo>
                  <a:pt x="0" y="0"/>
                </a:lnTo>
                <a:lnTo>
                  <a:pt x="942408" y="0"/>
                </a:lnTo>
                <a:lnTo>
                  <a:pt x="942408" y="71623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73429" y="486649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20"/>
                </a:lnTo>
                <a:lnTo>
                  <a:pt x="0" y="260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-1148802" y="7301218"/>
            <a:ext cx="20585603" cy="5264356"/>
            <a:chOff x="0" y="0"/>
            <a:chExt cx="4274726" cy="109317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274726" cy="1093176"/>
            </a:xfrm>
            <a:custGeom>
              <a:avLst/>
              <a:gdLst/>
              <a:ahLst/>
              <a:cxnLst/>
              <a:rect r="r" b="b" t="t" l="l"/>
              <a:pathLst>
                <a:path h="1093176" w="4274726">
                  <a:moveTo>
                    <a:pt x="2137363" y="0"/>
                  </a:moveTo>
                  <a:cubicBezTo>
                    <a:pt x="956930" y="0"/>
                    <a:pt x="0" y="244716"/>
                    <a:pt x="0" y="546588"/>
                  </a:cubicBezTo>
                  <a:cubicBezTo>
                    <a:pt x="0" y="848460"/>
                    <a:pt x="956930" y="1093176"/>
                    <a:pt x="2137363" y="1093176"/>
                  </a:cubicBezTo>
                  <a:cubicBezTo>
                    <a:pt x="3317796" y="1093176"/>
                    <a:pt x="4274726" y="848460"/>
                    <a:pt x="4274726" y="546588"/>
                  </a:cubicBezTo>
                  <a:cubicBezTo>
                    <a:pt x="4274726" y="244716"/>
                    <a:pt x="3317796" y="0"/>
                    <a:pt x="2137363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400756" y="64385"/>
              <a:ext cx="3473215" cy="9263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7406341" y="4044667"/>
            <a:ext cx="3475318" cy="6876514"/>
            <a:chOff x="0" y="0"/>
            <a:chExt cx="2620010" cy="518414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220" t="0" r="-122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10329460" y="5143500"/>
            <a:ext cx="2919979" cy="5777681"/>
            <a:chOff x="0" y="0"/>
            <a:chExt cx="2620010" cy="518414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629" t="0" r="-629" b="0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32" id="32"/>
          <p:cNvGrpSpPr>
            <a:grpSpLocks noChangeAspect="true"/>
          </p:cNvGrpSpPr>
          <p:nvPr/>
        </p:nvGrpSpPr>
        <p:grpSpPr>
          <a:xfrm rot="0">
            <a:off x="5038561" y="5143500"/>
            <a:ext cx="2919979" cy="5777681"/>
            <a:chOff x="0" y="0"/>
            <a:chExt cx="2620010" cy="518414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1417" t="0" r="-1417" b="0"/>
              </a:stretch>
            </a:blip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1" id="4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42" id="42"/>
          <p:cNvGrpSpPr>
            <a:grpSpLocks noChangeAspect="true"/>
          </p:cNvGrpSpPr>
          <p:nvPr/>
        </p:nvGrpSpPr>
        <p:grpSpPr>
          <a:xfrm rot="0">
            <a:off x="12697923" y="6476535"/>
            <a:ext cx="2246277" cy="4444645"/>
            <a:chOff x="0" y="0"/>
            <a:chExt cx="2620010" cy="518414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4" id="4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7"/>
              <a:stretch>
                <a:fillRect l="-38" t="0" r="-38" b="0"/>
              </a:stretch>
            </a:blipFill>
          </p:spPr>
        </p:sp>
        <p:sp>
          <p:nvSpPr>
            <p:cNvPr name="Freeform 45" id="4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46" id="4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47" id="4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8" id="4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9" id="4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50" id="5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51" id="5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52" id="52"/>
          <p:cNvGrpSpPr>
            <a:grpSpLocks noChangeAspect="true"/>
          </p:cNvGrpSpPr>
          <p:nvPr/>
        </p:nvGrpSpPr>
        <p:grpSpPr>
          <a:xfrm rot="0">
            <a:off x="3343800" y="6476535"/>
            <a:ext cx="2246277" cy="4444645"/>
            <a:chOff x="0" y="0"/>
            <a:chExt cx="2620010" cy="518414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4" id="5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8"/>
              <a:stretch>
                <a:fillRect l="-1023" t="0" r="-1023" b="0"/>
              </a:stretch>
            </a:blipFill>
          </p:spPr>
        </p:sp>
        <p:sp>
          <p:nvSpPr>
            <p:cNvPr name="Freeform 55" id="5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56" id="5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57" id="5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58" id="5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59" id="5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60" id="6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61" id="6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62" id="62"/>
          <p:cNvSpPr txBox="true"/>
          <p:nvPr/>
        </p:nvSpPr>
        <p:spPr>
          <a:xfrm rot="0">
            <a:off x="1039108" y="517674"/>
            <a:ext cx="1547756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Flutter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3902954" y="1420400"/>
            <a:ext cx="10482091" cy="2137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83"/>
              </a:lnSpc>
              <a:spcBef>
                <a:spcPct val="0"/>
              </a:spcBef>
            </a:pPr>
            <a:r>
              <a:rPr lang="en-US" b="true" sz="11845">
                <a:solidFill>
                  <a:srgbClr val="335AC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73429" y="486649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20"/>
                </a:lnTo>
                <a:lnTo>
                  <a:pt x="0" y="260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520229" y="4470746"/>
            <a:ext cx="8252837" cy="8252837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927240" y="2951700"/>
            <a:ext cx="1042538" cy="47625"/>
            <a:chOff x="0" y="0"/>
            <a:chExt cx="274578" cy="1254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74578" cy="12543"/>
            </a:xfrm>
            <a:custGeom>
              <a:avLst/>
              <a:gdLst/>
              <a:ahLst/>
              <a:cxnLst/>
              <a:rect r="r" b="b" t="t" l="l"/>
              <a:pathLst>
                <a:path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927240" y="4748749"/>
            <a:ext cx="677751" cy="67775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517425" y="4788218"/>
            <a:ext cx="677751" cy="677751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927240" y="6965275"/>
            <a:ext cx="677751" cy="677751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6292010" y="4746364"/>
            <a:ext cx="1581729" cy="1581729"/>
          </a:xfrm>
          <a:custGeom>
            <a:avLst/>
            <a:gdLst/>
            <a:ahLst/>
            <a:cxnLst/>
            <a:rect r="r" b="b" t="t" l="l"/>
            <a:pathLst>
              <a:path h="1581729" w="1581729">
                <a:moveTo>
                  <a:pt x="0" y="0"/>
                </a:moveTo>
                <a:lnTo>
                  <a:pt x="1581729" y="0"/>
                </a:lnTo>
                <a:lnTo>
                  <a:pt x="1581729" y="1581729"/>
                </a:lnTo>
                <a:lnTo>
                  <a:pt x="0" y="15817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5789052" y="6593716"/>
            <a:ext cx="2587646" cy="2396807"/>
          </a:xfrm>
          <a:custGeom>
            <a:avLst/>
            <a:gdLst/>
            <a:ahLst/>
            <a:cxnLst/>
            <a:rect r="r" b="b" t="t" l="l"/>
            <a:pathLst>
              <a:path h="2396807" w="2587646">
                <a:moveTo>
                  <a:pt x="0" y="0"/>
                </a:moveTo>
                <a:lnTo>
                  <a:pt x="2587646" y="0"/>
                </a:lnTo>
                <a:lnTo>
                  <a:pt x="2587646" y="2396808"/>
                </a:lnTo>
                <a:lnTo>
                  <a:pt x="0" y="23968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2303410" y="5618480"/>
            <a:ext cx="5832835" cy="4114800"/>
          </a:xfrm>
          <a:custGeom>
            <a:avLst/>
            <a:gdLst/>
            <a:ahLst/>
            <a:cxnLst/>
            <a:rect r="r" b="b" t="t" l="l"/>
            <a:pathLst>
              <a:path h="4114800" w="5832835">
                <a:moveTo>
                  <a:pt x="0" y="0"/>
                </a:moveTo>
                <a:lnTo>
                  <a:pt x="5832835" y="0"/>
                </a:lnTo>
                <a:lnTo>
                  <a:pt x="58328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039108" y="517674"/>
            <a:ext cx="1547756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flutter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927240" y="2057698"/>
            <a:ext cx="498292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The Problem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874528" y="4916805"/>
            <a:ext cx="2243577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Limited product discovery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018060" y="4924746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464713" y="4740593"/>
            <a:ext cx="2243577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Security concerns during authentication 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608245" y="4964215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874528" y="6917650"/>
            <a:ext cx="2243577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Inconsistent user experiences across platforms.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018060" y="7141273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993060" y="3306184"/>
            <a:ext cx="8597900" cy="906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9"/>
              </a:lnSpc>
            </a:pPr>
            <a:r>
              <a:rPr lang="en-US" sz="300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Online shopping can be overwhelming and impersonal.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73429" y="486649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20"/>
                </a:lnTo>
                <a:lnTo>
                  <a:pt x="0" y="260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3522018" y="6472534"/>
            <a:ext cx="6251049" cy="625104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927240" y="2951700"/>
            <a:ext cx="1042538" cy="47625"/>
            <a:chOff x="0" y="0"/>
            <a:chExt cx="274578" cy="1254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74578" cy="12543"/>
            </a:xfrm>
            <a:custGeom>
              <a:avLst/>
              <a:gdLst/>
              <a:ahLst/>
              <a:cxnLst/>
              <a:rect r="r" b="b" t="t" l="l"/>
              <a:pathLst>
                <a:path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927240" y="4748749"/>
            <a:ext cx="677751" cy="67775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517425" y="4788218"/>
            <a:ext cx="677751" cy="677751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927240" y="6965275"/>
            <a:ext cx="677751" cy="677751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517425" y="7438453"/>
            <a:ext cx="677751" cy="677751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14149775" y="7304151"/>
            <a:ext cx="4749706" cy="3712832"/>
          </a:xfrm>
          <a:custGeom>
            <a:avLst/>
            <a:gdLst/>
            <a:ahLst/>
            <a:cxnLst/>
            <a:rect r="r" b="b" t="t" l="l"/>
            <a:pathLst>
              <a:path h="3712832" w="4749706">
                <a:moveTo>
                  <a:pt x="0" y="0"/>
                </a:moveTo>
                <a:lnTo>
                  <a:pt x="4749706" y="0"/>
                </a:lnTo>
                <a:lnTo>
                  <a:pt x="4749706" y="3712831"/>
                </a:lnTo>
                <a:lnTo>
                  <a:pt x="0" y="37128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5" t="0" r="-135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6219760" y="4560890"/>
            <a:ext cx="1973690" cy="2032827"/>
          </a:xfrm>
          <a:custGeom>
            <a:avLst/>
            <a:gdLst/>
            <a:ahLst/>
            <a:cxnLst/>
            <a:rect r="r" b="b" t="t" l="l"/>
            <a:pathLst>
              <a:path h="2032827" w="1973690">
                <a:moveTo>
                  <a:pt x="0" y="0"/>
                </a:moveTo>
                <a:lnTo>
                  <a:pt x="1973690" y="0"/>
                </a:lnTo>
                <a:lnTo>
                  <a:pt x="1973690" y="2032826"/>
                </a:lnTo>
                <a:lnTo>
                  <a:pt x="0" y="2032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6292010" y="6965275"/>
            <a:ext cx="1286049" cy="1932587"/>
          </a:xfrm>
          <a:custGeom>
            <a:avLst/>
            <a:gdLst/>
            <a:ahLst/>
            <a:cxnLst/>
            <a:rect r="r" b="b" t="t" l="l"/>
            <a:pathLst>
              <a:path h="1932587" w="1286049">
                <a:moveTo>
                  <a:pt x="0" y="0"/>
                </a:moveTo>
                <a:lnTo>
                  <a:pt x="1286049" y="0"/>
                </a:lnTo>
                <a:lnTo>
                  <a:pt x="1286049" y="1932588"/>
                </a:lnTo>
                <a:lnTo>
                  <a:pt x="0" y="193258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0" id="30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13219988" y="3761338"/>
            <a:ext cx="3210085" cy="2921177"/>
          </a:xfrm>
          <a:prstGeom prst="rect">
            <a:avLst/>
          </a:prstGeom>
        </p:spPr>
      </p:pic>
      <p:sp>
        <p:nvSpPr>
          <p:cNvPr name="TextBox 31" id="31"/>
          <p:cNvSpPr txBox="true"/>
          <p:nvPr/>
        </p:nvSpPr>
        <p:spPr>
          <a:xfrm rot="0">
            <a:off x="1039108" y="517674"/>
            <a:ext cx="1547756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flutter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927240" y="2057698"/>
            <a:ext cx="498292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Our Solution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874528" y="4916805"/>
            <a:ext cx="341748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product Categorization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018060" y="4924746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464713" y="7122223"/>
            <a:ext cx="2243577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Seamless user authentication and secure data handling.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608245" y="4964215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874528" y="6917650"/>
            <a:ext cx="2243577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Fast and responsive design for a hassle-free experience.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2018060" y="7141273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993060" y="3306184"/>
            <a:ext cx="8597900" cy="1344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9"/>
              </a:lnSpc>
            </a:pPr>
            <a:r>
              <a:rPr lang="en-US" sz="300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A modern, user-friendly e-commerce app designed to meet user needs efficiently and securely.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0776742" y="4603489"/>
            <a:ext cx="2243577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Integrated cart and profile management for convenience.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9608245" y="7614451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32651" y="0"/>
            <a:ext cx="8260763" cy="10287000"/>
            <a:chOff x="0" y="0"/>
            <a:chExt cx="2175674" cy="27093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75674" cy="2709333"/>
            </a:xfrm>
            <a:custGeom>
              <a:avLst/>
              <a:gdLst/>
              <a:ahLst/>
              <a:cxnLst/>
              <a:rect r="r" b="b" t="t" l="l"/>
              <a:pathLst>
                <a:path h="2709333" w="2175674">
                  <a:moveTo>
                    <a:pt x="0" y="0"/>
                  </a:moveTo>
                  <a:lnTo>
                    <a:pt x="2175674" y="0"/>
                  </a:lnTo>
                  <a:lnTo>
                    <a:pt x="217567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75674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73429" y="486649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20"/>
                </a:lnTo>
                <a:lnTo>
                  <a:pt x="0" y="260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-453973" y="1844576"/>
            <a:ext cx="3334483" cy="6597848"/>
            <a:chOff x="0" y="0"/>
            <a:chExt cx="2620010" cy="518414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096" t="0" r="-1096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25" id="25"/>
          <p:cNvGrpSpPr>
            <a:grpSpLocks noChangeAspect="true"/>
          </p:cNvGrpSpPr>
          <p:nvPr/>
        </p:nvGrpSpPr>
        <p:grpSpPr>
          <a:xfrm rot="0">
            <a:off x="3053449" y="1844576"/>
            <a:ext cx="3334483" cy="6597848"/>
            <a:chOff x="0" y="0"/>
            <a:chExt cx="2620010" cy="518414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432" t="0" r="-432" b="0"/>
              </a:stretch>
            </a:blip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35" id="35"/>
          <p:cNvGrpSpPr>
            <a:grpSpLocks noChangeAspect="true"/>
          </p:cNvGrpSpPr>
          <p:nvPr/>
        </p:nvGrpSpPr>
        <p:grpSpPr>
          <a:xfrm rot="0">
            <a:off x="6560870" y="1844576"/>
            <a:ext cx="3334483" cy="6597848"/>
            <a:chOff x="0" y="0"/>
            <a:chExt cx="2620010" cy="518414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164" r="0" b="-164"/>
              </a:stretch>
            </a:blip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1" id="4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2" id="4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3" id="4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4" id="4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45" id="45"/>
          <p:cNvGrpSpPr/>
          <p:nvPr/>
        </p:nvGrpSpPr>
        <p:grpSpPr>
          <a:xfrm rot="0">
            <a:off x="11551926" y="3984685"/>
            <a:ext cx="1042538" cy="47625"/>
            <a:chOff x="0" y="0"/>
            <a:chExt cx="274578" cy="12543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274578" cy="12543"/>
            </a:xfrm>
            <a:custGeom>
              <a:avLst/>
              <a:gdLst/>
              <a:ahLst/>
              <a:cxnLst/>
              <a:rect r="r" b="b" t="t" l="l"/>
              <a:pathLst>
                <a:path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11551926" y="4818459"/>
            <a:ext cx="677751" cy="677751"/>
            <a:chOff x="0" y="0"/>
            <a:chExt cx="812800" cy="81280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11551926" y="6028813"/>
            <a:ext cx="677751" cy="677751"/>
            <a:chOff x="0" y="0"/>
            <a:chExt cx="812800" cy="81280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11551926" y="7239166"/>
            <a:ext cx="677751" cy="677751"/>
            <a:chOff x="0" y="0"/>
            <a:chExt cx="812800" cy="812800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56" id="5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57" id="57"/>
          <p:cNvGrpSpPr/>
          <p:nvPr/>
        </p:nvGrpSpPr>
        <p:grpSpPr>
          <a:xfrm rot="0">
            <a:off x="11551926" y="8442424"/>
            <a:ext cx="677751" cy="677751"/>
            <a:chOff x="0" y="0"/>
            <a:chExt cx="812800" cy="812800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59" id="5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60" id="60"/>
          <p:cNvSpPr txBox="true"/>
          <p:nvPr/>
        </p:nvSpPr>
        <p:spPr>
          <a:xfrm rot="0">
            <a:off x="1039108" y="517674"/>
            <a:ext cx="15477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11551926" y="2331983"/>
            <a:ext cx="4982921" cy="1408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Value Proposition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12499214" y="4839423"/>
            <a:ext cx="4035634" cy="40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Convenience</a:t>
            </a: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: Browse, search, and shop anytime, anywhere.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11642746" y="4994457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68" id="68"/>
          <p:cNvSpPr txBox="true"/>
          <p:nvPr/>
        </p:nvSpPr>
        <p:spPr>
          <a:xfrm rot="0">
            <a:off x="12499214" y="6049776"/>
            <a:ext cx="4035634" cy="40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Personalization: </a:t>
            </a: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Tailored product suggestions for every user</a:t>
            </a:r>
          </a:p>
        </p:txBody>
      </p:sp>
      <p:sp>
        <p:nvSpPr>
          <p:cNvPr name="TextBox 69" id="69"/>
          <p:cNvSpPr txBox="true"/>
          <p:nvPr/>
        </p:nvSpPr>
        <p:spPr>
          <a:xfrm rot="0">
            <a:off x="11642746" y="6204811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70" id="70"/>
          <p:cNvSpPr txBox="true"/>
          <p:nvPr/>
        </p:nvSpPr>
        <p:spPr>
          <a:xfrm rot="0">
            <a:off x="12499214" y="7257546"/>
            <a:ext cx="4035634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  <a:p>
            <a:pPr algn="l">
              <a:lnSpc>
                <a:spcPts val="1680"/>
              </a:lnSpc>
            </a:pPr>
            <a:r>
              <a:rPr lang="en-US" sz="1200" b="true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Security: </a:t>
            </a: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Built with Firebase Authentication and validation.</a:t>
            </a: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71" id="71"/>
          <p:cNvSpPr txBox="true"/>
          <p:nvPr/>
        </p:nvSpPr>
        <p:spPr>
          <a:xfrm rot="0">
            <a:off x="11642746" y="7415164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72" id="72"/>
          <p:cNvSpPr txBox="true"/>
          <p:nvPr/>
        </p:nvSpPr>
        <p:spPr>
          <a:xfrm rot="0">
            <a:off x="12499214" y="8505116"/>
            <a:ext cx="4035634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</a:pPr>
          </a:p>
          <a:p>
            <a:pPr algn="l">
              <a:lnSpc>
                <a:spcPts val="1680"/>
              </a:lnSpc>
            </a:pPr>
            <a:r>
              <a:rPr lang="en-US" sz="1200" b="true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Speed: </a:t>
            </a: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Powered by efficient APIs for fast response times.</a:t>
            </a: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73" id="73"/>
          <p:cNvSpPr txBox="true"/>
          <p:nvPr/>
        </p:nvSpPr>
        <p:spPr>
          <a:xfrm rot="0">
            <a:off x="11642746" y="8618422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50061" y="2057361"/>
            <a:ext cx="4796714" cy="195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b="true" sz="6426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MARKET ANALYSIS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627463" y="-31196"/>
            <a:ext cx="8370819" cy="9497213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276216" y="4875683"/>
            <a:ext cx="6591971" cy="1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62" indent="-237481" lvl="1">
              <a:lnSpc>
                <a:spcPts val="3035"/>
              </a:lnSpc>
              <a:buFont typeface="Arial"/>
              <a:buChar char="•"/>
            </a:pPr>
            <a:r>
              <a:rPr lang="en-US" sz="21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Tech-savvy online shoppers aged 18-35.</a:t>
            </a:r>
          </a:p>
          <a:p>
            <a:pPr algn="l" marL="474962" indent="-237481" lvl="1">
              <a:lnSpc>
                <a:spcPts val="3035"/>
              </a:lnSpc>
              <a:buFont typeface="Arial"/>
              <a:buChar char="•"/>
            </a:pPr>
            <a:r>
              <a:rPr lang="en-US" sz="21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Individuals looking for personalized shopping experiences.</a:t>
            </a:r>
          </a:p>
          <a:p>
            <a:pPr algn="l">
              <a:lnSpc>
                <a:spcPts val="3035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201730" t="0" r="-20173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201730" t="0" r="-20173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5400000">
            <a:off x="1994836" y="2957610"/>
            <a:ext cx="1943100" cy="161652"/>
            <a:chOff x="0" y="0"/>
            <a:chExt cx="511763" cy="425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11763" cy="42575"/>
            </a:xfrm>
            <a:custGeom>
              <a:avLst/>
              <a:gdLst/>
              <a:ahLst/>
              <a:cxnLst/>
              <a:rect r="r" b="b" t="t" l="l"/>
              <a:pathLst>
                <a:path h="42575" w="511763">
                  <a:moveTo>
                    <a:pt x="0" y="0"/>
                  </a:moveTo>
                  <a:lnTo>
                    <a:pt x="511763" y="0"/>
                  </a:lnTo>
                  <a:lnTo>
                    <a:pt x="511763" y="42575"/>
                  </a:lnTo>
                  <a:lnTo>
                    <a:pt x="0" y="4257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511763" cy="902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5400000">
            <a:off x="1391927" y="2426024"/>
            <a:ext cx="1224824" cy="1224824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126211" t="0" r="-126211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76216" y="2568876"/>
            <a:ext cx="1456246" cy="84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91927" y="4229888"/>
            <a:ext cx="6691537" cy="474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b="true" sz="3000">
                <a:solidFill>
                  <a:srgbClr val="395BD1"/>
                </a:solidFill>
                <a:latin typeface="Almarai Bold"/>
                <a:ea typeface="Almarai Bold"/>
                <a:cs typeface="Almarai Bold"/>
                <a:sym typeface="Almarai Bold"/>
              </a:rPr>
              <a:t>MARKET ANALYSIS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91493" y="6813213"/>
            <a:ext cx="6591971" cy="768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5"/>
              </a:lnSpc>
            </a:pPr>
            <a:r>
              <a:rPr lang="en-US" sz="21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Global e-commerce sales projected to reach $7.4 trillion by 2025.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84289" y="6167418"/>
            <a:ext cx="6691537" cy="474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b="true" sz="3000">
                <a:solidFill>
                  <a:srgbClr val="395BD1"/>
                </a:solidFill>
                <a:latin typeface="Almarai Bold"/>
                <a:ea typeface="Almarai Bold"/>
                <a:cs typeface="Almarai Bold"/>
                <a:sym typeface="Almarai Bold"/>
              </a:rPr>
              <a:t>MARKET SIZE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91493" y="8754408"/>
            <a:ext cx="6591971" cy="768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5"/>
              </a:lnSpc>
            </a:pPr>
            <a:r>
              <a:rPr lang="en-US" sz="21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Initially targeting [specific regions] with high e-commerce adoption.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42145" y="8108613"/>
            <a:ext cx="6691537" cy="474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b="true" sz="3000">
                <a:solidFill>
                  <a:srgbClr val="395BD1"/>
                </a:solidFill>
                <a:latin typeface="Almarai Bold"/>
                <a:ea typeface="Almarai Bold"/>
                <a:cs typeface="Almarai Bold"/>
                <a:sym typeface="Almarai Bold"/>
              </a:rPr>
              <a:t>GEOGRAPHIC FOCUS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50061" y="2057361"/>
            <a:ext cx="5912448" cy="1983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b="true" sz="6426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COMPETITIVE ANALYSIS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91927" y="5592452"/>
            <a:ext cx="6591971" cy="3262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09" indent="-291454" lvl="1">
              <a:lnSpc>
                <a:spcPts val="3725"/>
              </a:lnSpc>
              <a:buFont typeface="Arial"/>
              <a:buChar char="•"/>
            </a:pPr>
            <a:r>
              <a:rPr lang="en-US" sz="26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Jumia Egypt</a:t>
            </a:r>
          </a:p>
          <a:p>
            <a:pPr algn="l" marL="582909" indent="-291454" lvl="1">
              <a:lnSpc>
                <a:spcPts val="3725"/>
              </a:lnSpc>
              <a:buFont typeface="Arial"/>
              <a:buChar char="•"/>
            </a:pPr>
            <a:r>
              <a:rPr lang="en-US" sz="26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Noon Egypt</a:t>
            </a:r>
          </a:p>
          <a:p>
            <a:pPr algn="l" marL="582909" indent="-291454" lvl="1">
              <a:lnSpc>
                <a:spcPts val="3725"/>
              </a:lnSpc>
              <a:buFont typeface="Arial"/>
              <a:buChar char="•"/>
            </a:pPr>
            <a:r>
              <a:rPr lang="en-US" sz="26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Amazon Egypt</a:t>
            </a:r>
          </a:p>
          <a:p>
            <a:pPr algn="l" marL="582909" indent="-291454" lvl="1">
              <a:lnSpc>
                <a:spcPts val="3725"/>
              </a:lnSpc>
              <a:buFont typeface="Arial"/>
              <a:buChar char="•"/>
            </a:pPr>
            <a:r>
              <a:rPr lang="en-US" sz="26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Kanbkam</a:t>
            </a:r>
          </a:p>
          <a:p>
            <a:pPr algn="l" marL="582909" indent="-291454" lvl="1">
              <a:lnSpc>
                <a:spcPts val="3725"/>
              </a:lnSpc>
              <a:buFont typeface="Arial"/>
              <a:buChar char="•"/>
            </a:pPr>
            <a:r>
              <a:rPr lang="en-US" sz="26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RayaShop</a:t>
            </a:r>
          </a:p>
          <a:p>
            <a:pPr algn="l" marL="582909" indent="-291454" lvl="1">
              <a:lnSpc>
                <a:spcPts val="3725"/>
              </a:lnSpc>
              <a:buFont typeface="Arial"/>
              <a:buChar char="•"/>
            </a:pPr>
            <a:r>
              <a:rPr lang="en-US" sz="26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Cairo Sales</a:t>
            </a:r>
          </a:p>
          <a:p>
            <a:pPr algn="l">
              <a:lnSpc>
                <a:spcPts val="3725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5400000">
            <a:off x="1994836" y="2957610"/>
            <a:ext cx="1943100" cy="161652"/>
            <a:chOff x="0" y="0"/>
            <a:chExt cx="511763" cy="425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11763" cy="42575"/>
            </a:xfrm>
            <a:custGeom>
              <a:avLst/>
              <a:gdLst/>
              <a:ahLst/>
              <a:cxnLst/>
              <a:rect r="r" b="b" t="t" l="l"/>
              <a:pathLst>
                <a:path h="42575" w="511763">
                  <a:moveTo>
                    <a:pt x="0" y="0"/>
                  </a:moveTo>
                  <a:lnTo>
                    <a:pt x="511763" y="0"/>
                  </a:lnTo>
                  <a:lnTo>
                    <a:pt x="511763" y="42575"/>
                  </a:lnTo>
                  <a:lnTo>
                    <a:pt x="0" y="4257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511763" cy="902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5400000">
            <a:off x="1391927" y="2426024"/>
            <a:ext cx="1224824" cy="122482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276216" y="2568876"/>
            <a:ext cx="1456246" cy="84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05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91927" y="4993606"/>
            <a:ext cx="6691537" cy="474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b="true" sz="3000">
                <a:solidFill>
                  <a:srgbClr val="395BD1"/>
                </a:solidFill>
                <a:latin typeface="Almarai Bold"/>
                <a:ea typeface="Almarai Bold"/>
                <a:cs typeface="Almarai Bold"/>
                <a:sym typeface="Almarai Bold"/>
              </a:rPr>
              <a:t>CURRENT PLAYERS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360912" y="926311"/>
            <a:ext cx="8514028" cy="996325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1994836" y="2957610"/>
            <a:ext cx="1943100" cy="161652"/>
            <a:chOff x="0" y="0"/>
            <a:chExt cx="511763" cy="425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11763" cy="42575"/>
            </a:xfrm>
            <a:custGeom>
              <a:avLst/>
              <a:gdLst/>
              <a:ahLst/>
              <a:cxnLst/>
              <a:rect r="r" b="b" t="t" l="l"/>
              <a:pathLst>
                <a:path h="42575" w="511763">
                  <a:moveTo>
                    <a:pt x="0" y="0"/>
                  </a:moveTo>
                  <a:lnTo>
                    <a:pt x="511763" y="0"/>
                  </a:lnTo>
                  <a:lnTo>
                    <a:pt x="511763" y="42575"/>
                  </a:lnTo>
                  <a:lnTo>
                    <a:pt x="0" y="4257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511763" cy="902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5400000">
            <a:off x="1391927" y="2426024"/>
            <a:ext cx="1224824" cy="122482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3450061" y="2057361"/>
            <a:ext cx="5912448" cy="1983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b="true" sz="6426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COMPETITIVE ANALYSIS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76216" y="2568876"/>
            <a:ext cx="1456246" cy="84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91927" y="5411557"/>
            <a:ext cx="6591971" cy="1911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62" indent="-237481" lvl="1">
              <a:lnSpc>
                <a:spcPts val="3035"/>
              </a:lnSpc>
              <a:buFont typeface="Arial"/>
              <a:buChar char="•"/>
            </a:pPr>
            <a:r>
              <a:rPr lang="en-US" sz="21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Modern and minimalist design.</a:t>
            </a:r>
          </a:p>
          <a:p>
            <a:pPr algn="l" marL="474962" indent="-237481" lvl="1">
              <a:lnSpc>
                <a:spcPts val="3035"/>
              </a:lnSpc>
              <a:buFont typeface="Arial"/>
              <a:buChar char="•"/>
            </a:pPr>
            <a:r>
              <a:rPr lang="en-US" sz="21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Superior onboarding experience with carousel highlights.</a:t>
            </a:r>
          </a:p>
          <a:p>
            <a:pPr algn="l" marL="474962" indent="-237481" lvl="1">
              <a:lnSpc>
                <a:spcPts val="3035"/>
              </a:lnSpc>
              <a:buFont typeface="Arial"/>
              <a:buChar char="•"/>
            </a:pPr>
            <a:r>
              <a:rPr lang="en-US" sz="2199">
                <a:solidFill>
                  <a:srgbClr val="182D88"/>
                </a:solidFill>
                <a:latin typeface="Almarai"/>
                <a:ea typeface="Almarai"/>
                <a:cs typeface="Almarai"/>
                <a:sym typeface="Almarai"/>
              </a:rPr>
              <a:t>Faster and more secure user authentication.</a:t>
            </a:r>
          </a:p>
          <a:p>
            <a:pPr algn="l">
              <a:lnSpc>
                <a:spcPts val="3035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285929" y="4725821"/>
            <a:ext cx="6691537" cy="474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b="true" sz="3000">
                <a:solidFill>
                  <a:srgbClr val="395BD1"/>
                </a:solidFill>
                <a:latin typeface="Almarai Bold"/>
                <a:ea typeface="Almarai Bold"/>
                <a:cs typeface="Almarai Bold"/>
                <a:sym typeface="Almarai Bold"/>
              </a:rPr>
              <a:t>HOW WE STAND OUT: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0997319" y="1131345"/>
            <a:ext cx="4627172" cy="9155655"/>
            <a:chOff x="0" y="0"/>
            <a:chExt cx="2620010" cy="518414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1353" t="0" r="-1353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73429" y="486649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20"/>
                </a:lnTo>
                <a:lnTo>
                  <a:pt x="0" y="260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947856" y="4835475"/>
            <a:ext cx="3040836" cy="6016817"/>
            <a:chOff x="0" y="0"/>
            <a:chExt cx="2620010" cy="518414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38" t="0" r="-38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039108" y="517674"/>
            <a:ext cx="1547756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Flutter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27" id="27"/>
          <p:cNvGrpSpPr>
            <a:grpSpLocks noChangeAspect="true"/>
          </p:cNvGrpSpPr>
          <p:nvPr/>
        </p:nvGrpSpPr>
        <p:grpSpPr>
          <a:xfrm rot="0">
            <a:off x="4250703" y="2135091"/>
            <a:ext cx="3040836" cy="6016817"/>
            <a:chOff x="0" y="0"/>
            <a:chExt cx="2620010" cy="518414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629" t="0" r="-629" b="0"/>
              </a:stretch>
            </a:blip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37" id="37"/>
          <p:cNvGrpSpPr>
            <a:grpSpLocks noChangeAspect="true"/>
          </p:cNvGrpSpPr>
          <p:nvPr/>
        </p:nvGrpSpPr>
        <p:grpSpPr>
          <a:xfrm rot="0">
            <a:off x="7553550" y="-565292"/>
            <a:ext cx="3040836" cy="6016817"/>
            <a:chOff x="0" y="0"/>
            <a:chExt cx="2620010" cy="518414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1220" t="0" r="-1220" b="0"/>
              </a:stretch>
            </a:blip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41" id="41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42" id="42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3" id="43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4" id="44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5" id="45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6" id="46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47" id="47"/>
          <p:cNvGrpSpPr/>
          <p:nvPr/>
        </p:nvGrpSpPr>
        <p:grpSpPr>
          <a:xfrm rot="0">
            <a:off x="11782141" y="4207668"/>
            <a:ext cx="1042538" cy="47625"/>
            <a:chOff x="0" y="0"/>
            <a:chExt cx="274578" cy="12543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274578" cy="12543"/>
            </a:xfrm>
            <a:custGeom>
              <a:avLst/>
              <a:gdLst/>
              <a:ahLst/>
              <a:cxnLst/>
              <a:rect r="r" b="b" t="t" l="l"/>
              <a:pathLst>
                <a:path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0" id="50"/>
          <p:cNvSpPr txBox="true"/>
          <p:nvPr/>
        </p:nvSpPr>
        <p:spPr>
          <a:xfrm rot="0">
            <a:off x="11738716" y="2405017"/>
            <a:ext cx="4202127" cy="1408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Key Features in Action</a:t>
            </a:r>
          </a:p>
        </p:txBody>
      </p:sp>
      <p:grpSp>
        <p:nvGrpSpPr>
          <p:cNvPr name="Group 51" id="51"/>
          <p:cNvGrpSpPr/>
          <p:nvPr/>
        </p:nvGrpSpPr>
        <p:grpSpPr>
          <a:xfrm rot="0">
            <a:off x="8814903" y="6870840"/>
            <a:ext cx="677751" cy="677751"/>
            <a:chOff x="0" y="0"/>
            <a:chExt cx="812800" cy="81280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54" id="54"/>
          <p:cNvSpPr txBox="true"/>
          <p:nvPr/>
        </p:nvSpPr>
        <p:spPr>
          <a:xfrm rot="0">
            <a:off x="9762191" y="6842265"/>
            <a:ext cx="2243577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 Page: Dynamic product display with fast-loading APIs.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8905723" y="7046837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grpSp>
        <p:nvGrpSpPr>
          <p:cNvPr name="Group 56" id="56"/>
          <p:cNvGrpSpPr/>
          <p:nvPr/>
        </p:nvGrpSpPr>
        <p:grpSpPr>
          <a:xfrm rot="0">
            <a:off x="13031373" y="6925982"/>
            <a:ext cx="677751" cy="677751"/>
            <a:chOff x="0" y="0"/>
            <a:chExt cx="812800" cy="812800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58" id="5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59" id="59"/>
          <p:cNvSpPr txBox="true"/>
          <p:nvPr/>
        </p:nvSpPr>
        <p:spPr>
          <a:xfrm rot="0">
            <a:off x="13978661" y="6897407"/>
            <a:ext cx="2243577" cy="1092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Onboarding Screens: Interactive carousels showcasing app benefits.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13122193" y="7101979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name="Group 61" id="61"/>
          <p:cNvGrpSpPr/>
          <p:nvPr/>
        </p:nvGrpSpPr>
        <p:grpSpPr>
          <a:xfrm rot="0">
            <a:off x="8814903" y="7920001"/>
            <a:ext cx="677751" cy="677751"/>
            <a:chOff x="0" y="0"/>
            <a:chExt cx="812800" cy="812800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63" id="6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64" id="64"/>
          <p:cNvSpPr txBox="true"/>
          <p:nvPr/>
        </p:nvSpPr>
        <p:spPr>
          <a:xfrm rot="0">
            <a:off x="9759353" y="8095999"/>
            <a:ext cx="2243577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Cart Management: Real-time updates for user convenience.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8905723" y="8095999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name="Group 66" id="66"/>
          <p:cNvGrpSpPr/>
          <p:nvPr/>
        </p:nvGrpSpPr>
        <p:grpSpPr>
          <a:xfrm rot="0">
            <a:off x="13031373" y="8194040"/>
            <a:ext cx="677751" cy="677751"/>
            <a:chOff x="0" y="0"/>
            <a:chExt cx="812800" cy="812800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68" id="6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69" id="69"/>
          <p:cNvSpPr txBox="true"/>
          <p:nvPr/>
        </p:nvSpPr>
        <p:spPr>
          <a:xfrm rot="0">
            <a:off x="13978661" y="8165465"/>
            <a:ext cx="2243577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user authentication</a:t>
            </a:r>
          </a:p>
        </p:txBody>
      </p:sp>
      <p:sp>
        <p:nvSpPr>
          <p:cNvPr name="TextBox 70" id="70"/>
          <p:cNvSpPr txBox="true"/>
          <p:nvPr/>
        </p:nvSpPr>
        <p:spPr>
          <a:xfrm rot="0">
            <a:off x="13122193" y="8370038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73429" y="486649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20"/>
                </a:lnTo>
                <a:lnTo>
                  <a:pt x="0" y="260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-32651" y="5334000"/>
            <a:ext cx="18320651" cy="4953000"/>
            <a:chOff x="0" y="0"/>
            <a:chExt cx="4825192" cy="130449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825192" cy="1304494"/>
            </a:xfrm>
            <a:custGeom>
              <a:avLst/>
              <a:gdLst/>
              <a:ahLst/>
              <a:cxnLst/>
              <a:rect r="r" b="b" t="t" l="l"/>
              <a:pathLst>
                <a:path h="1304494" w="4825192">
                  <a:moveTo>
                    <a:pt x="0" y="0"/>
                  </a:moveTo>
                  <a:lnTo>
                    <a:pt x="4825192" y="0"/>
                  </a:lnTo>
                  <a:lnTo>
                    <a:pt x="4825192" y="1304494"/>
                  </a:lnTo>
                  <a:lnTo>
                    <a:pt x="0" y="1304494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825192" cy="13425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565750" y="3096947"/>
            <a:ext cx="2068613" cy="4093106"/>
            <a:chOff x="0" y="0"/>
            <a:chExt cx="2620010" cy="518414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2008" t="0" r="-2008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039108" y="517674"/>
            <a:ext cx="15477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Studio Shodwe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30" id="30"/>
          <p:cNvGrpSpPr>
            <a:grpSpLocks noChangeAspect="true"/>
          </p:cNvGrpSpPr>
          <p:nvPr/>
        </p:nvGrpSpPr>
        <p:grpSpPr>
          <a:xfrm rot="0">
            <a:off x="3075444" y="3096947"/>
            <a:ext cx="2068613" cy="4093106"/>
            <a:chOff x="0" y="0"/>
            <a:chExt cx="2620010" cy="518414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432" t="0" r="-432" b="0"/>
              </a:stretch>
            </a:blip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40" id="40"/>
          <p:cNvGrpSpPr>
            <a:grpSpLocks noChangeAspect="true"/>
          </p:cNvGrpSpPr>
          <p:nvPr/>
        </p:nvGrpSpPr>
        <p:grpSpPr>
          <a:xfrm rot="0">
            <a:off x="5585139" y="3096947"/>
            <a:ext cx="2068613" cy="4093106"/>
            <a:chOff x="0" y="0"/>
            <a:chExt cx="2620010" cy="518414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2" id="42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1220" t="0" r="-1220" b="0"/>
              </a:stretch>
            </a:blipFill>
          </p:spPr>
        </p:sp>
        <p:sp>
          <p:nvSpPr>
            <p:cNvPr name="Freeform 43" id="43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44" id="44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45" id="45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6" id="46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7" id="47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8" id="48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9" id="49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50" id="50"/>
          <p:cNvGrpSpPr>
            <a:grpSpLocks noChangeAspect="true"/>
          </p:cNvGrpSpPr>
          <p:nvPr/>
        </p:nvGrpSpPr>
        <p:grpSpPr>
          <a:xfrm rot="0">
            <a:off x="8094834" y="3096947"/>
            <a:ext cx="2068613" cy="4093106"/>
            <a:chOff x="0" y="0"/>
            <a:chExt cx="2620010" cy="518414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2" id="52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7"/>
              <a:stretch>
                <a:fillRect l="-629" t="0" r="-629" b="0"/>
              </a:stretch>
            </a:blipFill>
          </p:spPr>
        </p:sp>
        <p:sp>
          <p:nvSpPr>
            <p:cNvPr name="Freeform 53" id="53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54" id="54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55" id="55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56" id="56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57" id="57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58" id="58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59" id="59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60" id="60"/>
          <p:cNvGrpSpPr>
            <a:grpSpLocks noChangeAspect="true"/>
          </p:cNvGrpSpPr>
          <p:nvPr/>
        </p:nvGrpSpPr>
        <p:grpSpPr>
          <a:xfrm rot="0">
            <a:off x="10604529" y="3096947"/>
            <a:ext cx="2068613" cy="4093106"/>
            <a:chOff x="0" y="0"/>
            <a:chExt cx="2620010" cy="5184140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62" id="62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8"/>
              <a:stretch>
                <a:fillRect l="-1417" t="0" r="-1417" b="0"/>
              </a:stretch>
            </a:blipFill>
          </p:spPr>
        </p:sp>
        <p:sp>
          <p:nvSpPr>
            <p:cNvPr name="Freeform 63" id="63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64" id="64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65" id="65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66" id="66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67" id="67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68" id="68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69" id="69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70" id="70"/>
          <p:cNvGrpSpPr>
            <a:grpSpLocks noChangeAspect="true"/>
          </p:cNvGrpSpPr>
          <p:nvPr/>
        </p:nvGrpSpPr>
        <p:grpSpPr>
          <a:xfrm rot="0">
            <a:off x="13114223" y="3096947"/>
            <a:ext cx="2068613" cy="4093106"/>
            <a:chOff x="0" y="0"/>
            <a:chExt cx="2620010" cy="5184140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2" id="72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9"/>
              <a:stretch>
                <a:fillRect l="-1417" t="0" r="-1417" b="0"/>
              </a:stretch>
            </a:blipFill>
          </p:spPr>
        </p:sp>
        <p:sp>
          <p:nvSpPr>
            <p:cNvPr name="Freeform 73" id="73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4" id="74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5" id="75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76" id="76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77" id="77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78" id="78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79" id="79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80" id="80"/>
          <p:cNvGrpSpPr/>
          <p:nvPr/>
        </p:nvGrpSpPr>
        <p:grpSpPr>
          <a:xfrm rot="0">
            <a:off x="8825038" y="2715947"/>
            <a:ext cx="1042538" cy="47625"/>
            <a:chOff x="0" y="0"/>
            <a:chExt cx="274578" cy="12543"/>
          </a:xfrm>
        </p:grpSpPr>
        <p:sp>
          <p:nvSpPr>
            <p:cNvPr name="Freeform 81" id="81"/>
            <p:cNvSpPr/>
            <p:nvPr/>
          </p:nvSpPr>
          <p:spPr>
            <a:xfrm flipH="false" flipV="false" rot="0">
              <a:off x="0" y="0"/>
              <a:ext cx="274578" cy="12543"/>
            </a:xfrm>
            <a:custGeom>
              <a:avLst/>
              <a:gdLst/>
              <a:ahLst/>
              <a:cxnLst/>
              <a:rect r="r" b="b" t="t" l="l"/>
              <a:pathLst>
                <a:path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82" id="82"/>
            <p:cNvSpPr txBox="true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3" id="83"/>
          <p:cNvSpPr txBox="true"/>
          <p:nvPr/>
        </p:nvSpPr>
        <p:spPr>
          <a:xfrm rot="0">
            <a:off x="6132341" y="1826418"/>
            <a:ext cx="6427931" cy="731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36"/>
              </a:lnSpc>
            </a:pPr>
            <a:r>
              <a:rPr lang="en-US" b="true" sz="4560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Portfolio Section</a:t>
            </a:r>
          </a:p>
        </p:txBody>
      </p:sp>
      <p:sp>
        <p:nvSpPr>
          <p:cNvPr name="TextBox 84" id="84"/>
          <p:cNvSpPr txBox="true"/>
          <p:nvPr/>
        </p:nvSpPr>
        <p:spPr>
          <a:xfrm rot="0">
            <a:off x="3673887" y="8094928"/>
            <a:ext cx="10940226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Shop easily </a:t>
            </a:r>
          </a:p>
        </p:txBody>
      </p:sp>
      <p:grpSp>
        <p:nvGrpSpPr>
          <p:cNvPr name="Group 85" id="85"/>
          <p:cNvGrpSpPr>
            <a:grpSpLocks noChangeAspect="true"/>
          </p:cNvGrpSpPr>
          <p:nvPr/>
        </p:nvGrpSpPr>
        <p:grpSpPr>
          <a:xfrm rot="0">
            <a:off x="15620986" y="3096947"/>
            <a:ext cx="2068613" cy="4093106"/>
            <a:chOff x="0" y="0"/>
            <a:chExt cx="2620010" cy="5184140"/>
          </a:xfrm>
        </p:grpSpPr>
        <p:sp>
          <p:nvSpPr>
            <p:cNvPr name="Freeform 86" id="8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7" id="8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10"/>
              <a:stretch>
                <a:fillRect l="-1811" t="0" r="-1811" b="0"/>
              </a:stretch>
            </a:blipFill>
          </p:spPr>
        </p:sp>
        <p:sp>
          <p:nvSpPr>
            <p:cNvPr name="Freeform 88" id="8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9" id="8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90" id="9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1" id="9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2" id="9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3" id="9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4" id="9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DAGWj0-bPf0</dc:identifier>
  <dcterms:modified xsi:type="dcterms:W3CDTF">2011-08-01T06:04:30Z</dcterms:modified>
  <cp:revision>1</cp:revision>
  <dc:title>Blue Modern Mobile Application Presentation</dc:title>
</cp:coreProperties>
</file>

<file path=docProps/thumbnail.jpeg>
</file>